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4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slide" Target="slides/slide19.xml" /><Relationship Id="rId26" Type="http://schemas.openxmlformats.org/officeDocument/2006/relationships/slide" Target="slides/slide20.xml" /><Relationship Id="rId27" Type="http://schemas.openxmlformats.org/officeDocument/2006/relationships/slide" Target="slides/slide21.xml" /><Relationship Id="rId28" Type="http://schemas.openxmlformats.org/officeDocument/2006/relationships/slide" Target="slides/slide22.xml" /><Relationship Id="rId29" Type="http://schemas.openxmlformats.org/officeDocument/2006/relationships/slide" Target="slides/slide23.xml" /><Relationship Id="rId30" Type="http://schemas.openxmlformats.org/officeDocument/2006/relationships/slide" Target="slides/slide24.xml" /><Relationship Id="rId31" Type="http://schemas.openxmlformats.org/officeDocument/2006/relationships/slide" Target="slides/slide25.xml" /><Relationship Id="rId32" Type="http://schemas.openxmlformats.org/officeDocument/2006/relationships/slide" Target="slides/slide26.xml" /><Relationship Id="rId33" Type="http://schemas.openxmlformats.org/officeDocument/2006/relationships/slide" Target="slides/slide27.xml" /><Relationship Id="rId34" Type="http://schemas.openxmlformats.org/officeDocument/2006/relationships/slide" Target="slides/slide28.xml" /><Relationship Id="rId35" Type="http://schemas.openxmlformats.org/officeDocument/2006/relationships/slide" Target="slides/slide29.xml" /><Relationship Id="rId36" Type="http://schemas.openxmlformats.org/officeDocument/2006/relationships/slide" Target="slides/slide30.xml" /><Relationship Id="rId37" Type="http://schemas.openxmlformats.org/officeDocument/2006/relationships/slide" Target="slides/slide31.xml" /><Relationship Id="rId38" Type="http://schemas.openxmlformats.org/officeDocument/2006/relationships/slide" Target="slides/slide32.xml" /><Relationship Id="rId39" Type="http://schemas.openxmlformats.org/officeDocument/2006/relationships/slide" Target="slides/slide33.xml" /><Relationship Id="rId40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4" Type="http://schemas.openxmlformats.org/officeDocument/2006/relationships/slideMaster" Target="slideMasters/slideMaster3.xml" /><Relationship Id="rId5" Type="http://schemas.openxmlformats.org/officeDocument/2006/relationships/slideMaster" Target="slideMasters/slideMaster4.xml" /><Relationship Id="rId6" Type="http://schemas.openxmlformats.org/officeDocument/2006/relationships/slideMaster" Target="slideMasters/slideMaster5.xml" /><Relationship Id="rId41" Type="http://schemas.openxmlformats.org/officeDocument/2006/relationships/presProps" Target="presProps.xml" 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dt" idx="1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ftr" idx="1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AR" sz="1400" spc="-1" strike="noStrike">
                <a:latin typeface="Times New Roman"/>
              </a:defRPr>
            </a:lvl1pPr>
          </a:lstStyle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sldNum" idx="1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618697-9849-4C82-8747-DB62696DC7F4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 o en bordes amanzanados de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18697-9849-4C82-8747-DB62696DC7F4}" type="slidenum">
              <a:rPr lang="en-US"/>
              <a:t>10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1EF401-28C7-4AE0-869C-594844F97C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1FCC9F-822E-401E-A1BD-2EF5E5C5AA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5C7542-4A91-405A-956C-CBFE7AAB1F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0CB9F6-1AC8-4F03-80D5-35FF670F88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A6C327-1484-4285-875E-BEB6997478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F0E5F5-53D4-4D93-8980-DC6DFF8300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9CA060-9D55-4C1C-8B37-7E9BF0CADB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D763EC-428E-42F1-87BA-34E3213EFF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EF7A21-84ED-4922-BCAB-6D272A0C3C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CFAA95-CBD1-4CAA-A158-4FCA5C7E4C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C0154A-2DB4-4681-AB00-DA0B5DB00A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020923-97D9-448B-A357-A3A2426A01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1A8DC7-2AEB-4AEE-AD78-B6A767414F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EB16C0-8EBA-441A-B801-3E0CE76414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05EF26-69FE-4037-A384-F5992F0870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5D5EFD-4F5B-4121-B7CD-8D8013FE5B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FDAFDD2-A098-466F-8C68-51225CD3C5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46B7EE-8061-4D7A-9295-AD6179BF57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579B0BE-F1C8-4049-A3B7-BE9BE4713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3AD8F1-C435-4721-A229-199A1C1511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CBFF3A-142E-4D2F-9C09-7375609869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8CB9A3-8BF3-42DA-B7CE-362E54C73D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646C79-257E-4ECB-A22B-FD284A8684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940DC8-01B1-4FD3-9209-08162FCB0F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01A75E-8A83-4097-9071-B0FF9F586C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461154-8B81-4A8E-95D9-09D0205B3B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F4CC75-6853-4F84-9ABF-2E9B542209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DD122F-1E7F-44EA-8CB1-87BE34732E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1CCAC0-0B04-4529-BAD0-2DC7D87E0C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9492C67-0D2B-44C8-80DD-649912EBF6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BC58CB-6728-4CA1-8D77-33F7A085D8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6E27FE-134C-41EB-8A23-78FD940488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3B82F4-55A9-4176-96F8-3ED7318B90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FC3A2E-C40C-4605-B877-1339404FEB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198FF7-A2FC-4AD6-8D84-DA3FD52862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281A11-43A1-4FD0-B1D1-A69D5E0C62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DB15E2A-54BD-4218-9411-CD2CE7635E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00368F8-1597-4954-BE02-66829FAF12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DF0D0D-0A35-4202-9B59-7B54C233EE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040D53-C059-4B6A-BD3E-C434C0621D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AF0364A-C49A-4FDC-8A49-F53ED9B82A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F4C60E6-6A3C-4B96-A2C1-5AC110D4AF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5B960C-38BB-4090-B714-3C7DB9D112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8CA711-68B3-41A8-BB41-FC68C706D4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4FF4F09-F6E8-4A85-841C-A61B8021A3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EAAEA8C-244B-47DE-B3C7-63C4118DB3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94CABD6-47B2-433A-8C5E-491E17BEFF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819B4E2-4023-4023-97A3-0122A866E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3D2625-E7F4-489D-A21E-99DF5631CF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21755A2-22C3-4812-8188-6883C00CC7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1EED6E-EB1A-4565-96EA-A3E1EDF44A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992556-A67A-44B7-B5FC-8306545775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686A5C0-BF30-4567-997A-C46B194306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C70343-C237-473E-9C7A-6F8AFDE7F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bg>
      <p:bgPr>
        <a:gradFill rotWithShape="0">
          <a:gsLst>
            <a:gs pos="0">
              <a:srgbClr val="ffffff"/>
            </a:gs>
            <a:gs pos="100000">
              <a:srgbClr val="dee6ef"/>
            </a:gs>
          </a:gsLst>
          <a:path path="rect">
            <a:fillToRect b="50000" l="50000" r="50000" t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35800" y="185400"/>
            <a:ext cx="7504200" cy="1614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pc="-1" strike="noStrike" sz="4400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pc="-1" strike="noStrike" sz="4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idx="1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pc="-1" strike="noStrike" sz="1200">
                <a:solidFill>
                  <a:srgbClr val="8b8b8b"/>
                </a:solidFill>
                <a:latin typeface="Calibri"/>
              </a:rPr>
              <a:t>&lt;fecha/hora&gt;</a:t>
            </a:r>
            <a:endParaRPr b="0" lang="es-AR" spc="-1" strike="noStrike" sz="120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idx="2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AR" spc="-1" strike="noStrike" sz="1400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AR" spc="-1" strike="noStrike" sz="1400">
                <a:latin typeface="Times New Roman"/>
              </a:rPr>
              <a:t>&lt;pie de página&gt;</a:t>
            </a:r>
            <a:endParaRPr b="0" lang="es-AR" spc="-1" strike="noStrike" sz="140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idx="3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B6E4B7-9CD3-4DBE-A70D-F4401A0B0B32}" type="slidenum">
              <a:rPr b="0" lang="en-US" spc="-1" strike="noStrike" sz="1200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pc="-1" strike="noStrike" sz="120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7462800" cy="451548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Pulse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para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editar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format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o de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texto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3200">
              <a:solidFill>
                <a:srgbClr val="000000"/>
              </a:solidFill>
              <a:latin typeface="Calibri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Segun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do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2400">
              <a:solidFill>
                <a:srgbClr val="000000"/>
              </a:solidFill>
              <a:latin typeface="Calibri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Terc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er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esqu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ema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rt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x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é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descr="" id="5" name=""/>
          <p:cNvPicPr/>
          <p:nvPr/>
        </p:nvPicPr>
        <p:blipFill>
          <a:blip r:embed="rId2"/>
          <a:stretch/>
        </p:blipFill>
        <p:spPr>
          <a:xfrm>
            <a:off x="7668360" y="3636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descr="" id="6" name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7312320" y="5406480"/>
            <a:ext cx="1501920" cy="1126800"/>
          </a:xfrm>
          <a:prstGeom prst="rect">
            <a:avLst/>
          </a:prstGeom>
          <a:ln w="18000">
            <a:noFill/>
          </a:ln>
        </p:spPr>
      </p:pic>
      <p:pic>
        <p:nvPicPr>
          <p:cNvPr descr="" id="7" name=""/>
          <p:cNvPicPr/>
          <p:nvPr/>
        </p:nvPicPr>
        <p:blipFill>
          <a:blip r:embed="rId4"/>
          <a:stretch/>
        </p:blipFill>
        <p:spPr>
          <a:xfrm>
            <a:off x="7668720" y="36720"/>
            <a:ext cx="1439640" cy="1439640"/>
          </a:xfrm>
          <a:prstGeom prst="rect">
            <a:avLst/>
          </a:prstGeom>
          <a:ln w="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0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4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r>
              <a:rPr/>
              <a:t>Generación de Segmentos Geográficos para el Censo 2022 en áreas urbanas y suburbanas</a:t>
            </a:r>
            <a:br/>
            <a:br/>
            <a:r>
              <a:rPr/>
              <a:t>Hernán Alperin</a:t>
            </a:r>
            <a:br/>
            <a:r>
              <a:rPr/>
              <a:t>Verónica Heredia</a:t>
            </a:r>
            <a:br/>
            <a:r>
              <a:rPr/>
              <a:t>Manuel Retamozo</a:t>
            </a:r>
          </a:p>
        </p:txBody>
      </p:sp>
      <p:sp>
        <p:nvSpPr>
          <p:cNvPr id="6" name="PlaceHolder 5"/>
          <p:cNvSpPr>
            <a:spLocks noGrp="1"/>
          </p:cNvSpPr>
          <p:nvPr>
            <p:ph idx="13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June, 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Radios Urbanos o parte Urbana de Radios Mixtos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segmentaciones vecinas</a:t>
            </a:r>
          </a:p>
        </p:txBody>
      </p:sp>
      <p:pic>
        <p:nvPicPr>
          <p:cNvPr descr="fig:  imagenes/extra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38800"/>
            <a:ext cx="2120900" cy="127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Extraer componente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transferi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537200"/>
            <a:ext cx="2120900" cy="146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Transferir componente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fusiona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51500"/>
            <a:ext cx="2120900" cy="123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Fusionar componente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26100"/>
            <a:ext cx="21209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factible definido por vecindario de segmentación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Optimización Discreta</a:t>
            </a:r>
          </a:p>
        </p:txBody>
      </p:sp>
      <p:pic>
        <p:nvPicPr>
          <p:cNvPr descr="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25600"/>
            <a:ext cx="3670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</a:t>
            </a:r>
          </a:p>
          <a:p>
            <a:pPr lvl="0">
              <a:buAutoNum type="arabicPeriod"/>
            </a:pPr>
            <a:r>
              <a:rPr/>
              <a:t>Transferir componente de un segmento a otro</a:t>
            </a:r>
          </a:p>
          <a:p>
            <a:pPr lvl="0">
              <a:buAutoNum type="arabicPeriod"/>
            </a:pPr>
            <a:r>
              <a:rPr/>
              <a:t>Fusionar 2 segmentos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esparcidos (lados completos)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Tomar una segmentación inicial y hacer que sea la actual</a:t>
            </a:r>
          </a:p>
          <a:p>
            <a:pPr lvl="0">
              <a:buAutoNum type="arabicPeriod"/>
            </a:pPr>
            <a:r>
              <a:rPr/>
              <a:t>Calcular todas las segmentaciones vecinas a la actual y elejir una de costo mínimo</a:t>
            </a:r>
          </a:p>
          <a:p>
            <a:pPr lvl="0">
              <a:buAutoNum type="arabicPeriod"/>
            </a:pPr>
            <a:r>
              <a:rPr/>
              <a:t>Si su costo es menor que el costo de la segmentación actual, hacer ésta la nueva segmentación actual e iterar</a:t>
            </a:r>
          </a:p>
          <a:p>
            <a:pPr lvl="0">
              <a:buAutoNum type="arabicPeriod"/>
            </a:pPr>
            <a:r>
              <a:rPr/>
              <a:t>Si no, la segmentación actual es un mínimo local, terminar.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densos (manzanas independientes)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</p:txBody>
          </p:sp>
        </mc:Choice>
      </mc:AlternateContent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Introducción al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¿Que es la segmentación?</a:t>
            </a:r>
          </a:p>
          <a:p>
            <a:pPr lvl="0" indent="0" marL="0">
              <a:buNone/>
            </a:pPr>
            <a:r>
              <a:rPr/>
              <a:t>Son las tareas que permiten subdividir el radio censal en segmentos.</a:t>
            </a:r>
          </a:p>
          <a:p>
            <a:pPr lvl="0" indent="0" marL="0">
              <a:buNone/>
            </a:pPr>
            <a:r>
              <a:rPr/>
              <a:t>Para asegurar que todas las viviendas sean censadas, hay que determinar qué área y qué viviendas le corresponden a cada censista.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combinados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Aplicar el algoritmo para radios esparcidos (lados completos)</a:t>
            </a:r>
          </a:p>
          <a:p>
            <a:pPr lvl="0">
              <a:buAutoNum type="arabicPeriod"/>
            </a:pPr>
            <a:r>
              <a:rPr/>
              <a:t>Para todos los segmentos que superen un valor umbral de viviendas aplicar algoritmo de (listado) manzana independiente</a:t>
            </a:r>
          </a:p>
          <a:p>
            <a:pPr lvl="0">
              <a:buAutoNum type="arabicPeriod"/>
            </a:pPr>
            <a:r>
              <a:rPr/>
              <a:t>Juntar segmentos con cero o pocas viviendas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Numeración de los segmentos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 y procesamiento de datos.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168900"/>
            <a:ext cx="2120900" cy="2209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DTL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540500" y="6350000"/>
          <a:ext cx="2120900" cy="355600"/>
        </p:xfrm>
        <a:graphic>
          <a:graphicData uri="http://schemas.openxmlformats.org/drawingml/2006/table">
            <a:tbl>
              <a:tblPr firstRow="0" bandRow="1">
                <a:tableStyleId>{5C22544A-7EE6-4342-B048-85BDC9FD1C3A}</a:tableStyleId>
              </a:tblPr>
              <a:tblGrid>
                <a:gridCol w="21209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Software utilizado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080000"/>
            <a:ext cx="2120900" cy="2400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540500" y="6350000"/>
          <a:ext cx="2120900" cy="3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9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Urbanos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Suburbanos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77100" y="6350000"/>
            <a:ext cx="6477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51700" y="6350000"/>
            <a:ext cx="7112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540500" y="6350000"/>
          <a:ext cx="2120900" cy="35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9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Fracción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Radio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Tareas: Generar mapas, recorridos, planillas.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16 millones de domicilios.</a:t>
            </a:r>
          </a:p>
          <a:p>
            <a:pPr lvl="0"/>
            <a:r>
              <a:rPr/>
              <a:t>De 8 a 12 hs. de trabajo.</a:t>
            </a:r>
          </a:p>
          <a:p>
            <a:pPr lvl="0"/>
            <a:r>
              <a:rPr/>
              <a:t>Carga promedio en zona urbana: entre 30 y 36 viviendas (según la provincia)</a:t>
            </a:r>
          </a:p>
          <a:p>
            <a:pPr lvl="0"/>
            <a:r>
              <a:rPr/>
              <a:t>Carga promedio en asentamientos: 18 viviendas.</a:t>
            </a:r>
          </a:p>
          <a:p>
            <a:pPr lvl="0"/>
            <a:r>
              <a:rPr/>
              <a:t>Carga promedio en zona suburbana: 12 a 15 viviendas.</a:t>
            </a:r>
          </a:p>
          <a:p>
            <a:pPr lvl="0"/>
            <a:r>
              <a:rPr/>
              <a:t>Aprox. 650 mil censistas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89800" y="6350000"/>
            <a:ext cx="6350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Optmización de recursos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Descripción del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Armar el recorrido de 650.000 censistas para que visiten todas las viviendas del territorio siguiendo las reglas definidas en el MANUAL del SEGMENTADOR.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</p:txBody>
          </p:sp>
        </mc:Choice>
      </mc:AlternateContent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Función objetivo con costo que incluye penalidad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Cantidad de viviendas por segmento</a:t>
            </a:r>
          </a:p>
          <a:p>
            <a:pPr lvl="0"/>
            <a:r>
              <a:rPr/>
              <a:t>Cantidad de manzanas por segmento</a:t>
            </a:r>
          </a:p>
          <a:p>
            <a:pPr lvl="0"/>
            <a:r>
              <a:rPr/>
              <a:t>Tipos de ejes que se cruzan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Delimitación del segmento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Todo espacio (con o sin viviendas) debe estar asignado a un segmento.</a:t>
            </a:r>
          </a:p>
          <a:p>
            <a:pPr lvl="0"/>
            <a:r>
              <a:rPr/>
              <a:t>Identificar claramente Inicio y Fin de cada segmento.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Facilitar el recorrido del censista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Evitar</a:t>
            </a:r>
          </a:p>
          <a:p>
            <a:pPr lvl="0"/>
            <a:r>
              <a:rPr/>
              <a:t>Recorrido discontinuo</a:t>
            </a:r>
          </a:p>
          <a:p>
            <a:pPr lvl="0"/>
            <a:r>
              <a:rPr/>
              <a:t>Cruce en diagonal</a:t>
            </a:r>
          </a:p>
          <a:p>
            <a:pPr lvl="0"/>
            <a:r>
              <a:rPr/>
              <a:t>“En lo posible” cruce de avenidas, rutas, vías de ferrocarril o cursos de agua.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Segmentos</a:t>
            </a:r>
          </a:p>
        </p:txBody>
      </p:sp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76900"/>
            <a:ext cx="2120900" cy="1193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LibreOffice/7.3.4.2$Linux_X86_64 LibreOffice_project/30$Build-2</Application>
  <AppVersion>15.0000</AppVersion>
  <Words>49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Censo 2022</dc:title>
  <dc:creator>Hernán Alperin; Verónica Heredia; Manuel Retamozo</dc:creator>
  <cp:keywords/>
  <dcterms:created xsi:type="dcterms:W3CDTF">2022-06-26T20:43:45Z</dcterms:created>
  <dcterms:modified xsi:type="dcterms:W3CDTF">2022-06-26T20:43:45Z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  <property fmtid="{D5CDD505-2E9C-101B-9397-08002B2CF9AE}" pid="5" name="subtitle">
    <vt:lpwstr>Generación de Segmentos Geográficos para el Censo 2022 en áreas urbanas y suburbanas</vt:lpwstr>
  </property>
</Properties>
</file>